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1829" r:id="rId2"/>
    <p:sldId id="1840" r:id="rId3"/>
    <p:sldId id="1804" r:id="rId4"/>
    <p:sldId id="1834" r:id="rId5"/>
    <p:sldId id="375" r:id="rId6"/>
    <p:sldId id="1835"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B5EB73-8E75-AA92-26B6-F6A0E58A4FA6}" name="Ulven, Andy" initials="UA" userId="S::cba264@mt.gov::6da22865-67ed-4928-9e74-9036ca4849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CDE"/>
    <a:srgbClr val="C28A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78DF6-8356-49F3-B718-CCFCC03C1850}" v="9" dt="2023-05-19T16:46:06.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04" autoAdjust="0"/>
  </p:normalViewPr>
  <p:slideViewPr>
    <p:cSldViewPr snapToGrid="0">
      <p:cViewPr varScale="1">
        <p:scale>
          <a:sx n="99" d="100"/>
          <a:sy n="99" d="100"/>
        </p:scale>
        <p:origin x="19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ven, Andy" userId="6da22865-67ed-4928-9e74-9036ca48492f" providerId="ADAL" clId="{30978DF6-8356-49F3-B718-CCFCC03C1850}"/>
    <pc:docChg chg="custSel delSld modSld">
      <pc:chgData name="Ulven, Andy" userId="6da22865-67ed-4928-9e74-9036ca48492f" providerId="ADAL" clId="{30978DF6-8356-49F3-B718-CCFCC03C1850}" dt="2023-05-19T17:07:01.915" v="991" actId="20577"/>
      <pc:docMkLst>
        <pc:docMk/>
      </pc:docMkLst>
      <pc:sldChg chg="del">
        <pc:chgData name="Ulven, Andy" userId="6da22865-67ed-4928-9e74-9036ca48492f" providerId="ADAL" clId="{30978DF6-8356-49F3-B718-CCFCC03C1850}" dt="2023-05-19T16:00:38.545" v="15" actId="47"/>
        <pc:sldMkLst>
          <pc:docMk/>
          <pc:sldMk cId="1017143446" sldId="357"/>
        </pc:sldMkLst>
      </pc:sldChg>
      <pc:sldChg chg="del">
        <pc:chgData name="Ulven, Andy" userId="6da22865-67ed-4928-9e74-9036ca48492f" providerId="ADAL" clId="{30978DF6-8356-49F3-B718-CCFCC03C1850}" dt="2023-05-19T15:54:26.960" v="11" actId="47"/>
        <pc:sldMkLst>
          <pc:docMk/>
          <pc:sldMk cId="3571104929" sldId="360"/>
        </pc:sldMkLst>
      </pc:sldChg>
      <pc:sldChg chg="del">
        <pc:chgData name="Ulven, Andy" userId="6da22865-67ed-4928-9e74-9036ca48492f" providerId="ADAL" clId="{30978DF6-8356-49F3-B718-CCFCC03C1850}" dt="2023-05-19T15:54:26.205" v="10" actId="47"/>
        <pc:sldMkLst>
          <pc:docMk/>
          <pc:sldMk cId="2863991863" sldId="434"/>
        </pc:sldMkLst>
      </pc:sldChg>
      <pc:sldChg chg="del">
        <pc:chgData name="Ulven, Andy" userId="6da22865-67ed-4928-9e74-9036ca48492f" providerId="ADAL" clId="{30978DF6-8356-49F3-B718-CCFCC03C1850}" dt="2023-05-19T16:00:38.545" v="15" actId="47"/>
        <pc:sldMkLst>
          <pc:docMk/>
          <pc:sldMk cId="944152011" sldId="536"/>
        </pc:sldMkLst>
      </pc:sldChg>
      <pc:sldChg chg="del">
        <pc:chgData name="Ulven, Andy" userId="6da22865-67ed-4928-9e74-9036ca48492f" providerId="ADAL" clId="{30978DF6-8356-49F3-B718-CCFCC03C1850}" dt="2023-05-19T16:00:38.545" v="15" actId="47"/>
        <pc:sldMkLst>
          <pc:docMk/>
          <pc:sldMk cId="3822266049" sldId="547"/>
        </pc:sldMkLst>
      </pc:sldChg>
      <pc:sldChg chg="del">
        <pc:chgData name="Ulven, Andy" userId="6da22865-67ed-4928-9e74-9036ca48492f" providerId="ADAL" clId="{30978DF6-8356-49F3-B718-CCFCC03C1850}" dt="2023-05-19T15:54:32.782" v="13" actId="47"/>
        <pc:sldMkLst>
          <pc:docMk/>
          <pc:sldMk cId="2195095852" sldId="1762"/>
        </pc:sldMkLst>
      </pc:sldChg>
      <pc:sldChg chg="del">
        <pc:chgData name="Ulven, Andy" userId="6da22865-67ed-4928-9e74-9036ca48492f" providerId="ADAL" clId="{30978DF6-8356-49F3-B718-CCFCC03C1850}" dt="2023-05-19T15:54:33.313" v="14" actId="47"/>
        <pc:sldMkLst>
          <pc:docMk/>
          <pc:sldMk cId="3149074800" sldId="1800"/>
        </pc:sldMkLst>
      </pc:sldChg>
      <pc:sldChg chg="del">
        <pc:chgData name="Ulven, Andy" userId="6da22865-67ed-4928-9e74-9036ca48492f" providerId="ADAL" clId="{30978DF6-8356-49F3-B718-CCFCC03C1850}" dt="2023-05-19T16:00:38.545" v="15" actId="47"/>
        <pc:sldMkLst>
          <pc:docMk/>
          <pc:sldMk cId="630113025" sldId="1801"/>
        </pc:sldMkLst>
      </pc:sldChg>
      <pc:sldChg chg="modNotesTx">
        <pc:chgData name="Ulven, Andy" userId="6da22865-67ed-4928-9e74-9036ca48492f" providerId="ADAL" clId="{30978DF6-8356-49F3-B718-CCFCC03C1850}" dt="2023-05-19T16:15:41.759" v="85" actId="20577"/>
        <pc:sldMkLst>
          <pc:docMk/>
          <pc:sldMk cId="307541383" sldId="1804"/>
        </pc:sldMkLst>
      </pc:sldChg>
      <pc:sldChg chg="modSp mod modNotesTx">
        <pc:chgData name="Ulven, Andy" userId="6da22865-67ed-4928-9e74-9036ca48492f" providerId="ADAL" clId="{30978DF6-8356-49F3-B718-CCFCC03C1850}" dt="2023-05-19T17:07:01.915" v="991" actId="20577"/>
        <pc:sldMkLst>
          <pc:docMk/>
          <pc:sldMk cId="4017655341" sldId="1829"/>
        </pc:sldMkLst>
        <pc:spChg chg="mod">
          <ac:chgData name="Ulven, Andy" userId="6da22865-67ed-4928-9e74-9036ca48492f" providerId="ADAL" clId="{30978DF6-8356-49F3-B718-CCFCC03C1850}" dt="2023-05-19T15:54:14.513" v="0" actId="1076"/>
          <ac:spMkLst>
            <pc:docMk/>
            <pc:sldMk cId="4017655341" sldId="1829"/>
            <ac:spMk id="2" creationId="{4183B2C4-A7D0-492C-92B4-745BE3438C5F}"/>
          </ac:spMkLst>
        </pc:spChg>
        <pc:spChg chg="mod">
          <ac:chgData name="Ulven, Andy" userId="6da22865-67ed-4928-9e74-9036ca48492f" providerId="ADAL" clId="{30978DF6-8356-49F3-B718-CCFCC03C1850}" dt="2023-05-19T15:54:21.760" v="8" actId="20577"/>
          <ac:spMkLst>
            <pc:docMk/>
            <pc:sldMk cId="4017655341" sldId="1829"/>
            <ac:spMk id="3" creationId="{8CA910FF-5C3E-4CFF-AF2A-F9D76EF80253}"/>
          </ac:spMkLst>
        </pc:spChg>
        <pc:spChg chg="mod">
          <ac:chgData name="Ulven, Andy" userId="6da22865-67ed-4928-9e74-9036ca48492f" providerId="ADAL" clId="{30978DF6-8356-49F3-B718-CCFCC03C1850}" dt="2023-05-19T15:54:18.255" v="7" actId="20577"/>
          <ac:spMkLst>
            <pc:docMk/>
            <pc:sldMk cId="4017655341" sldId="1829"/>
            <ac:spMk id="8" creationId="{763717AD-B52D-4CBF-BEAE-A98E1F1C18EC}"/>
          </ac:spMkLst>
        </pc:spChg>
      </pc:sldChg>
      <pc:sldChg chg="del">
        <pc:chgData name="Ulven, Andy" userId="6da22865-67ed-4928-9e74-9036ca48492f" providerId="ADAL" clId="{30978DF6-8356-49F3-B718-CCFCC03C1850}" dt="2023-05-19T15:54:24.282" v="9" actId="47"/>
        <pc:sldMkLst>
          <pc:docMk/>
          <pc:sldMk cId="2673776434" sldId="1830"/>
        </pc:sldMkLst>
      </pc:sldChg>
      <pc:sldChg chg="del">
        <pc:chgData name="Ulven, Andy" userId="6da22865-67ed-4928-9e74-9036ca48492f" providerId="ADAL" clId="{30978DF6-8356-49F3-B718-CCFCC03C1850}" dt="2023-05-19T15:54:31.101" v="12" actId="47"/>
        <pc:sldMkLst>
          <pc:docMk/>
          <pc:sldMk cId="423371107" sldId="1833"/>
        </pc:sldMkLst>
      </pc:sldChg>
      <pc:sldChg chg="del">
        <pc:chgData name="Ulven, Andy" userId="6da22865-67ed-4928-9e74-9036ca48492f" providerId="ADAL" clId="{30978DF6-8356-49F3-B718-CCFCC03C1850}" dt="2023-05-19T16:00:38.545" v="15" actId="47"/>
        <pc:sldMkLst>
          <pc:docMk/>
          <pc:sldMk cId="841864331" sldId="1836"/>
        </pc:sldMkLst>
      </pc:sldChg>
      <pc:sldChg chg="del">
        <pc:chgData name="Ulven, Andy" userId="6da22865-67ed-4928-9e74-9036ca48492f" providerId="ADAL" clId="{30978DF6-8356-49F3-B718-CCFCC03C1850}" dt="2023-05-19T16:00:38.545" v="15" actId="47"/>
        <pc:sldMkLst>
          <pc:docMk/>
          <pc:sldMk cId="1973747751" sldId="1837"/>
        </pc:sldMkLst>
      </pc:sldChg>
      <pc:sldChg chg="del">
        <pc:chgData name="Ulven, Andy" userId="6da22865-67ed-4928-9e74-9036ca48492f" providerId="ADAL" clId="{30978DF6-8356-49F3-B718-CCFCC03C1850}" dt="2023-05-19T16:00:38.545" v="15" actId="47"/>
        <pc:sldMkLst>
          <pc:docMk/>
          <pc:sldMk cId="3924562829" sldId="1838"/>
        </pc:sldMkLst>
      </pc:sldChg>
      <pc:sldChg chg="del">
        <pc:chgData name="Ulven, Andy" userId="6da22865-67ed-4928-9e74-9036ca48492f" providerId="ADAL" clId="{30978DF6-8356-49F3-B718-CCFCC03C1850}" dt="2023-05-19T16:00:38.545" v="15" actId="47"/>
        <pc:sldMkLst>
          <pc:docMk/>
          <pc:sldMk cId="293876922" sldId="1839"/>
        </pc:sldMkLst>
      </pc:sldChg>
      <pc:sldChg chg="del">
        <pc:chgData name="Ulven, Andy" userId="6da22865-67ed-4928-9e74-9036ca48492f" providerId="ADAL" clId="{30978DF6-8356-49F3-B718-CCFCC03C1850}" dt="2023-05-19T16:09:05.930" v="21" actId="47"/>
        <pc:sldMkLst>
          <pc:docMk/>
          <pc:sldMk cId="3864698433" sldId="1841"/>
        </pc:sldMkLst>
      </pc:sldChg>
      <pc:sldChg chg="del">
        <pc:chgData name="Ulven, Andy" userId="6da22865-67ed-4928-9e74-9036ca48492f" providerId="ADAL" clId="{30978DF6-8356-49F3-B718-CCFCC03C1850}" dt="2023-05-19T16:08:34.231" v="17" actId="47"/>
        <pc:sldMkLst>
          <pc:docMk/>
          <pc:sldMk cId="67797442" sldId="1842"/>
        </pc:sldMkLst>
      </pc:sldChg>
      <pc:sldChg chg="del">
        <pc:chgData name="Ulven, Andy" userId="6da22865-67ed-4928-9e74-9036ca48492f" providerId="ADAL" clId="{30978DF6-8356-49F3-B718-CCFCC03C1850}" dt="2023-05-19T16:09:21.440" v="25" actId="47"/>
        <pc:sldMkLst>
          <pc:docMk/>
          <pc:sldMk cId="2862668617" sldId="18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F16DC-2A30-468A-B8E2-438425477DD5}" type="datetimeFigureOut">
              <a:t>5/19/2023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BD3FDD-3B92-4CE3-9A7A-6BEA577DF940}" type="slidenum">
              <a:t>‹#›</a:t>
            </a:fld>
            <a:endParaRPr lang="en-US"/>
          </a:p>
        </p:txBody>
      </p:sp>
    </p:spTree>
    <p:extLst>
      <p:ext uri="{BB962C8B-B14F-4D97-AF65-F5344CB8AC3E}">
        <p14:creationId xmlns:p14="http://schemas.microsoft.com/office/powerpoint/2010/main" val="215748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tab pos="457200" algn="l"/>
              </a:tabLst>
              <a:defRPr/>
            </a:pPr>
            <a:r>
              <a:rPr lang="en-US" sz="1800" dirty="0"/>
              <a:t>Brief history of SB-358 signed into state law after 2021 LEG; directed DEQ to repeal numeric nutrient standards and develop rules at (ARM 17.30.1388) to interpret existing narrative standard for at ARM 17.30.637(1)(e) for nutrients. Also called for development of an AMP.</a:t>
            </a:r>
          </a:p>
          <a:p>
            <a:pPr marL="342900" marR="0" lvl="0" indent="-342900">
              <a:spcBef>
                <a:spcPts val="0"/>
              </a:spcBef>
              <a:spcAft>
                <a:spcPts val="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last met in March with LEG in session, so our meeting this Wed (5/17) was meant to propel us into a new phase with the end in mind. NWG is an advisory group, and these rules would go through formal rulemaking (</a:t>
            </a:r>
            <a:r>
              <a:rPr lang="en-US" sz="1800" kern="100">
                <a:effectLst/>
                <a:latin typeface="Calibri" panose="020F0502020204030204" pitchFamily="34" charset="0"/>
                <a:ea typeface="Calibri" panose="020F0502020204030204" pitchFamily="34" charset="0"/>
                <a:cs typeface="Times New Roman" panose="02020603050405020304" pitchFamily="18" charset="0"/>
              </a:rPr>
              <a:t>public process).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DEQ recognizes the extensive contributions and time devoted to the NWG by its members (&gt;2 years, 37 public meetings, countless hours of external small group, 1:1, and internal meetings and document development)</a:t>
            </a:r>
          </a:p>
          <a:p>
            <a:pPr marL="342900" marR="0" lvl="0" indent="-342900">
              <a:spcBef>
                <a:spcPts val="0"/>
              </a:spcBef>
              <a:spcAft>
                <a:spcPts val="0"/>
              </a:spcAft>
              <a:buFont typeface="+mj-lt"/>
              <a:buAutoNum type="arabicPeriod"/>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this in mind, we remind ourselves of the objective of this group: to develop narrative nutrient standards that are protective of Montana waterbodies' beneficial uses, while also providing permitted dischargers with an adaptive management pathway.</a:t>
            </a:r>
          </a:p>
        </p:txBody>
      </p:sp>
      <p:sp>
        <p:nvSpPr>
          <p:cNvPr id="4" name="Slide Number Placeholder 3"/>
          <p:cNvSpPr>
            <a:spLocks noGrp="1"/>
          </p:cNvSpPr>
          <p:nvPr>
            <p:ph type="sldNum" sz="quarter" idx="5"/>
          </p:nvPr>
        </p:nvSpPr>
        <p:spPr/>
        <p:txBody>
          <a:bodyPr/>
          <a:lstStyle/>
          <a:p>
            <a:fld id="{EC8164B2-3A11-42B9-A775-9E09BA77A7BB}" type="slidenum">
              <a:rPr lang="en-US" smtClean="0"/>
              <a:t>1</a:t>
            </a:fld>
            <a:endParaRPr lang="en-US"/>
          </a:p>
        </p:txBody>
      </p:sp>
    </p:spTree>
    <p:extLst>
      <p:ext uri="{BB962C8B-B14F-4D97-AF65-F5344CB8AC3E}">
        <p14:creationId xmlns:p14="http://schemas.microsoft.com/office/powerpoint/2010/main" val="10783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TO CHANGE THE PHOTO: </a:t>
            </a:r>
            <a:r>
              <a:rPr lang="en-US" b="0"/>
              <a:t>Double click the photo. </a:t>
            </a:r>
            <a:r>
              <a:rPr lang="en-US"/>
              <a:t>Select change picture from the tool bar and select a photo from your files (or copy a photo from the end of this presentation and paste into here). </a:t>
            </a:r>
          </a:p>
        </p:txBody>
      </p:sp>
      <p:sp>
        <p:nvSpPr>
          <p:cNvPr id="4" name="Slide Number Placeholder 3"/>
          <p:cNvSpPr>
            <a:spLocks noGrp="1"/>
          </p:cNvSpPr>
          <p:nvPr>
            <p:ph type="sldNum" sz="quarter" idx="5"/>
          </p:nvPr>
        </p:nvSpPr>
        <p:spPr/>
        <p:txBody>
          <a:bodyPr/>
          <a:lstStyle/>
          <a:p>
            <a:fld id="{EC8164B2-3A11-42B9-A775-9E09BA77A7BB}" type="slidenum">
              <a:rPr lang="en-US" smtClean="0"/>
              <a:t>2</a:t>
            </a:fld>
            <a:endParaRPr lang="en-US"/>
          </a:p>
        </p:txBody>
      </p:sp>
    </p:spTree>
    <p:extLst>
      <p:ext uri="{BB962C8B-B14F-4D97-AF65-F5344CB8AC3E}">
        <p14:creationId xmlns:p14="http://schemas.microsoft.com/office/powerpoint/2010/main" val="12361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a typeface="+mn-lt"/>
                <a:cs typeface="+mn-lt"/>
              </a:rPr>
              <a:t>Refine and finalize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ea typeface="+mn-lt"/>
                <a:cs typeface="+mn-lt"/>
              </a:rPr>
              <a:t>	Rule, Circular, and Guidance documents, including the Reasonable Potential Analysis Guidance document</a:t>
            </a:r>
          </a:p>
          <a:p>
            <a:r>
              <a:rPr lang="en-US" sz="2400" dirty="0">
                <a:solidFill>
                  <a:schemeClr val="bg1"/>
                </a:solidFill>
                <a:ea typeface="+mn-lt"/>
                <a:cs typeface="+mn-lt"/>
              </a:rPr>
              <a:t>	Repeal DEQ-12A</a:t>
            </a:r>
          </a:p>
          <a:p>
            <a:r>
              <a:rPr lang="en-US" sz="2400" dirty="0">
                <a:solidFill>
                  <a:schemeClr val="bg1"/>
                </a:solidFill>
                <a:cs typeface="Calibri"/>
              </a:rPr>
              <a:t>	Response variable thresholds for DO </a:t>
            </a:r>
            <a:r>
              <a:rPr lang="en-US" sz="2400" dirty="0">
                <a:solidFill>
                  <a:schemeClr val="bg1"/>
                </a:solidFill>
                <a:latin typeface="Calibri" panose="020F0502020204030204" pitchFamily="34" charset="0"/>
                <a:cs typeface="Calibri"/>
              </a:rPr>
              <a:t>Δ</a:t>
            </a:r>
            <a:r>
              <a:rPr lang="en-US" sz="2400" dirty="0">
                <a:solidFill>
                  <a:schemeClr val="bg1"/>
                </a:solidFill>
                <a:cs typeface="Calibri"/>
              </a:rPr>
              <a:t> and macroinvertebrate metrics</a:t>
            </a:r>
          </a:p>
          <a:p>
            <a:r>
              <a:rPr lang="en-US" sz="2400" dirty="0">
                <a:solidFill>
                  <a:schemeClr val="bg1"/>
                </a:solidFill>
                <a:ea typeface="+mn-lt"/>
                <a:cs typeface="+mn-lt"/>
              </a:rPr>
              <a:t>	Modify nondegradation rule to return to narrative nutrient standard interpretation</a:t>
            </a:r>
          </a:p>
          <a:p>
            <a:r>
              <a:rPr lang="en-US" sz="2400" dirty="0">
                <a:solidFill>
                  <a:schemeClr val="bg1"/>
                </a:solidFill>
                <a:ea typeface="+mn-lt"/>
                <a:cs typeface="+mn-lt"/>
              </a:rPr>
              <a:t>	</a:t>
            </a:r>
            <a:endParaRPr lang="en-US" sz="2400" dirty="0">
              <a:solidFill>
                <a:schemeClr val="bg1"/>
              </a:solidFill>
              <a:cs typeface="Calibri"/>
            </a:endParaRPr>
          </a:p>
          <a:p>
            <a:r>
              <a:rPr lang="en-US" sz="2400" dirty="0">
                <a:solidFill>
                  <a:schemeClr val="bg1"/>
                </a:solidFill>
                <a:cs typeface="Calibri"/>
              </a:rPr>
              <a:t>Clarify:</a:t>
            </a:r>
          </a:p>
          <a:p>
            <a:pPr lvl="1"/>
            <a:r>
              <a:rPr lang="en-US" sz="2200" dirty="0">
                <a:solidFill>
                  <a:schemeClr val="bg1"/>
                </a:solidFill>
                <a:cs typeface="Calibri"/>
              </a:rPr>
              <a:t>Multiple options for achieving compliance (AMP, compliance schedule, variances)</a:t>
            </a:r>
          </a:p>
          <a:p>
            <a:pPr lvl="1"/>
            <a:r>
              <a:rPr lang="en-US" sz="2200" dirty="0">
                <a:solidFill>
                  <a:schemeClr val="bg1"/>
                </a:solidFill>
                <a:cs typeface="Calibri"/>
              </a:rPr>
              <a:t>Most opportunities to pursue nutrient reductions to achieve compliance occur at facility or upstream; downstream reductions are less likely outside of trading</a:t>
            </a:r>
          </a:p>
          <a:p>
            <a:pPr lvl="1"/>
            <a:r>
              <a:rPr lang="en-US" sz="2200" dirty="0">
                <a:solidFill>
                  <a:schemeClr val="bg1"/>
                </a:solidFill>
                <a:cs typeface="Calibri"/>
              </a:rPr>
              <a:t>Application of ecoregional ranges for TN and TP and process for selecting a permit limit from the range of values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cs typeface="Calibri"/>
              </a:rPr>
              <a:t>Describe options for addressing nitrogen while prioritizing phosphorus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a typeface="+mn-lt"/>
                <a:cs typeface="+mn-lt"/>
              </a:rPr>
              <a:t>Updates/changes to AMPs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ea typeface="+mn-lt"/>
                <a:cs typeface="+mn-lt"/>
              </a:rPr>
              <a:t>Permit reopener language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bg1"/>
              </a:solidFill>
              <a:cs typeface="Calibri"/>
            </a:endParaRPr>
          </a:p>
          <a:p>
            <a:pPr lvl="1"/>
            <a:endParaRPr lang="en-US" sz="2200" dirty="0">
              <a:solidFill>
                <a:schemeClr val="bg1"/>
              </a:solidFill>
              <a:cs typeface="Calibri"/>
            </a:endParaRPr>
          </a:p>
          <a:p>
            <a:r>
              <a:rPr lang="en-US" sz="2200" dirty="0">
                <a:solidFill>
                  <a:schemeClr val="bg1"/>
                </a:solidFill>
                <a:ea typeface="+mn-lt"/>
                <a:cs typeface="+mn-lt"/>
              </a:rPr>
              <a:t>Develop:</a:t>
            </a:r>
          </a:p>
          <a:p>
            <a:pPr lvl="1"/>
            <a:r>
              <a:rPr lang="en-US" sz="2000" dirty="0">
                <a:solidFill>
                  <a:schemeClr val="bg1"/>
                </a:solidFill>
                <a:ea typeface="+mn-lt"/>
                <a:cs typeface="+mn-lt"/>
              </a:rPr>
              <a:t>AMP training strategy</a:t>
            </a:r>
          </a:p>
          <a:p>
            <a:pPr lvl="1"/>
            <a:r>
              <a:rPr lang="en-US" sz="2000" dirty="0">
                <a:solidFill>
                  <a:schemeClr val="bg1"/>
                </a:solidFill>
                <a:ea typeface="+mn-lt"/>
                <a:cs typeface="+mn-lt"/>
              </a:rPr>
              <a:t>Variance for lagoons</a:t>
            </a:r>
          </a:p>
          <a:p>
            <a:pPr lvl="1"/>
            <a:r>
              <a:rPr lang="en-US" sz="2000" dirty="0">
                <a:solidFill>
                  <a:schemeClr val="bg1"/>
                </a:solidFill>
                <a:ea typeface="+mn-lt"/>
                <a:cs typeface="+mn-lt"/>
              </a:rPr>
              <a:t>Fee structure</a:t>
            </a:r>
          </a:p>
          <a:p>
            <a:endParaRPr lang="en-US" dirty="0"/>
          </a:p>
          <a:p>
            <a:r>
              <a:rPr lang="en-US" sz="2200" dirty="0">
                <a:solidFill>
                  <a:schemeClr val="bg1"/>
                </a:solidFill>
                <a:ea typeface="+mn-lt"/>
                <a:cs typeface="+mn-lt"/>
              </a:rPr>
              <a:t>Distinguish between required vs. voluntary monitoring; clarify how various data will be applied to decision-making</a:t>
            </a:r>
          </a:p>
          <a:p>
            <a:r>
              <a:rPr lang="en-US" sz="2200" dirty="0">
                <a:solidFill>
                  <a:schemeClr val="bg1"/>
                </a:solidFill>
                <a:ea typeface="+mn-lt"/>
                <a:cs typeface="+mn-lt"/>
              </a:rPr>
              <a:t>Specify procedures and mandatory requirements for AMP application/submittal and reporting</a:t>
            </a:r>
          </a:p>
          <a:p>
            <a:r>
              <a:rPr lang="en-US" sz="2200" dirty="0">
                <a:solidFill>
                  <a:schemeClr val="bg1"/>
                </a:solidFill>
                <a:ea typeface="+mn-lt"/>
                <a:cs typeface="+mn-lt"/>
              </a:rPr>
              <a:t>Compile technical resources for permittees on DEQ website</a:t>
            </a:r>
          </a:p>
          <a:p>
            <a:endParaRPr lang="en-US" sz="2200" dirty="0">
              <a:solidFill>
                <a:schemeClr val="bg1"/>
              </a:solidFill>
              <a:ea typeface="+mn-lt"/>
              <a:cs typeface="+mn-lt"/>
            </a:endParaRPr>
          </a:p>
          <a:p>
            <a:r>
              <a:rPr lang="en-US" sz="1200" dirty="0">
                <a:solidFill>
                  <a:schemeClr val="bg1"/>
                </a:solidFill>
                <a:cs typeface="Calibri"/>
              </a:rPr>
              <a:t>Incorporate interim permit limits and compliance schedules into the AMP</a:t>
            </a:r>
          </a:p>
          <a:p>
            <a:r>
              <a:rPr lang="en-US" sz="1200" dirty="0">
                <a:solidFill>
                  <a:schemeClr val="bg1"/>
                </a:solidFill>
                <a:cs typeface="Calibri"/>
              </a:rPr>
              <a:t>Define point of compliance; incorporate downstream protections and lake/reservoir considerations</a:t>
            </a:r>
            <a:endParaRPr lang="en-US" dirty="0"/>
          </a:p>
        </p:txBody>
      </p:sp>
      <p:sp>
        <p:nvSpPr>
          <p:cNvPr id="4" name="Slide Number Placeholder 3"/>
          <p:cNvSpPr>
            <a:spLocks noGrp="1"/>
          </p:cNvSpPr>
          <p:nvPr>
            <p:ph type="sldNum" sz="quarter" idx="5"/>
          </p:nvPr>
        </p:nvSpPr>
        <p:spPr/>
        <p:txBody>
          <a:bodyPr/>
          <a:lstStyle/>
          <a:p>
            <a:fld id="{EC8164B2-3A11-42B9-A775-9E09BA77A7BB}" type="slidenum">
              <a:rPr lang="en-US" smtClean="0"/>
              <a:t>3</a:t>
            </a:fld>
            <a:endParaRPr lang="en-US"/>
          </a:p>
        </p:txBody>
      </p:sp>
    </p:spTree>
    <p:extLst>
      <p:ext uri="{BB962C8B-B14F-4D97-AF65-F5344CB8AC3E}">
        <p14:creationId xmlns:p14="http://schemas.microsoft.com/office/powerpoint/2010/main" val="76530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a:t>TO CHANGE THE PHOTO: </a:t>
            </a:r>
            <a:r>
              <a:rPr lang="en-US" b="0"/>
              <a:t>Double click the photo. </a:t>
            </a:r>
            <a:r>
              <a:rPr lang="en-US"/>
              <a:t>Select change picture from the tool bar and select a photo from your files (or copy a photo from the end of this presentation and paste into here). </a:t>
            </a:r>
          </a:p>
          <a:p>
            <a:endParaRPr lang="en-US"/>
          </a:p>
        </p:txBody>
      </p:sp>
      <p:sp>
        <p:nvSpPr>
          <p:cNvPr id="4" name="Slide Number Placeholder 3"/>
          <p:cNvSpPr>
            <a:spLocks noGrp="1"/>
          </p:cNvSpPr>
          <p:nvPr>
            <p:ph type="sldNum" sz="quarter" idx="5"/>
          </p:nvPr>
        </p:nvSpPr>
        <p:spPr/>
        <p:txBody>
          <a:bodyPr/>
          <a:lstStyle/>
          <a:p>
            <a:fld id="{EC8164B2-3A11-42B9-A775-9E09BA77A7BB}" type="slidenum">
              <a:rPr lang="en-US" smtClean="0"/>
              <a:t>4</a:t>
            </a:fld>
            <a:endParaRPr lang="en-US"/>
          </a:p>
        </p:txBody>
      </p:sp>
    </p:spTree>
    <p:extLst>
      <p:ext uri="{BB962C8B-B14F-4D97-AF65-F5344CB8AC3E}">
        <p14:creationId xmlns:p14="http://schemas.microsoft.com/office/powerpoint/2010/main" val="415878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B8F881-65D2-46CF-B206-0546D4BD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41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B8F881-65D2-46CF-B206-0546D4BD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79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9432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170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67994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35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960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8282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8341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2964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564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992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6942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7488884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6038AB-5C0A-4F1D-858E-6F233DDC365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16528"/>
            <a:ext cx="9144000" cy="5639238"/>
          </a:xfrm>
          <a:prstGeom prst="rect">
            <a:avLst/>
          </a:prstGeom>
        </p:spPr>
      </p:pic>
      <p:sp>
        <p:nvSpPr>
          <p:cNvPr id="2" name="Rectangle 1">
            <a:extLst>
              <a:ext uri="{FF2B5EF4-FFF2-40B4-BE49-F238E27FC236}">
                <a16:creationId xmlns:a16="http://schemas.microsoft.com/office/drawing/2014/main" id="{4183B2C4-A7D0-492C-92B4-745BE3438C5F}"/>
              </a:ext>
            </a:extLst>
          </p:cNvPr>
          <p:cNvSpPr/>
          <p:nvPr/>
        </p:nvSpPr>
        <p:spPr>
          <a:xfrm>
            <a:off x="0" y="-199360"/>
            <a:ext cx="9144000" cy="5722070"/>
          </a:xfrm>
          <a:prstGeom prst="rect">
            <a:avLst/>
          </a:prstGeom>
          <a:solidFill>
            <a:srgbClr val="03528B">
              <a:alpha val="75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34E6F4-E8F8-4082-A2A6-3F8EEF7898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6151" y="5816542"/>
            <a:ext cx="1994005" cy="939891"/>
          </a:xfrm>
          <a:prstGeom prst="rect">
            <a:avLst/>
          </a:prstGeom>
        </p:spPr>
      </p:pic>
      <p:cxnSp>
        <p:nvCxnSpPr>
          <p:cNvPr id="10" name="Straight Connector 9">
            <a:extLst>
              <a:ext uri="{FF2B5EF4-FFF2-40B4-BE49-F238E27FC236}">
                <a16:creationId xmlns:a16="http://schemas.microsoft.com/office/drawing/2014/main" id="{410A3FBF-D1CB-48D9-B0CB-707BD546B803}"/>
              </a:ext>
            </a:extLst>
          </p:cNvPr>
          <p:cNvCxnSpPr>
            <a:cxnSpLocks/>
          </p:cNvCxnSpPr>
          <p:nvPr/>
        </p:nvCxnSpPr>
        <p:spPr>
          <a:xfrm>
            <a:off x="2471610" y="3587748"/>
            <a:ext cx="418309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63717AD-B52D-4CBF-BEAE-A98E1F1C18EC}"/>
              </a:ext>
            </a:extLst>
          </p:cNvPr>
          <p:cNvSpPr txBox="1"/>
          <p:nvPr/>
        </p:nvSpPr>
        <p:spPr>
          <a:xfrm>
            <a:off x="134966" y="2382670"/>
            <a:ext cx="9017876" cy="830997"/>
          </a:xfrm>
          <a:prstGeom prst="rect">
            <a:avLst/>
          </a:prstGeom>
          <a:noFill/>
        </p:spPr>
        <p:txBody>
          <a:bodyPr wrap="square" rtlCol="0">
            <a:spAutoFit/>
          </a:bodyPr>
          <a:lstStyle/>
          <a:p>
            <a:pPr algn="ctr"/>
            <a:r>
              <a:rPr lang="en-US" sz="4800" dirty="0">
                <a:solidFill>
                  <a:schemeClr val="bg1"/>
                </a:solidFill>
                <a:latin typeface="Gotham Book"/>
              </a:rPr>
              <a:t>Nutrient Work Group Update</a:t>
            </a:r>
          </a:p>
        </p:txBody>
      </p:sp>
      <p:pic>
        <p:nvPicPr>
          <p:cNvPr id="11" name="Picture 10">
            <a:extLst>
              <a:ext uri="{FF2B5EF4-FFF2-40B4-BE49-F238E27FC236}">
                <a16:creationId xmlns:a16="http://schemas.microsoft.com/office/drawing/2014/main" id="{8BEE7E58-AEAC-42B4-A332-F7ECF7A542B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00831" y="1031003"/>
            <a:ext cx="1305366" cy="851249"/>
          </a:xfrm>
          <a:prstGeom prst="rect">
            <a:avLst/>
          </a:prstGeom>
        </p:spPr>
      </p:pic>
      <p:sp>
        <p:nvSpPr>
          <p:cNvPr id="3" name="TextBox 2">
            <a:extLst>
              <a:ext uri="{FF2B5EF4-FFF2-40B4-BE49-F238E27FC236}">
                <a16:creationId xmlns:a16="http://schemas.microsoft.com/office/drawing/2014/main" id="{8CA910FF-5C3E-4CFF-AF2A-F9D76EF80253}"/>
              </a:ext>
            </a:extLst>
          </p:cNvPr>
          <p:cNvSpPr txBox="1"/>
          <p:nvPr/>
        </p:nvSpPr>
        <p:spPr>
          <a:xfrm>
            <a:off x="3413760" y="3901440"/>
            <a:ext cx="2292096" cy="369332"/>
          </a:xfrm>
          <a:prstGeom prst="rect">
            <a:avLst/>
          </a:prstGeom>
          <a:noFill/>
        </p:spPr>
        <p:txBody>
          <a:bodyPr wrap="square" lIns="91440" tIns="45720" rIns="91440" bIns="45720" rtlCol="0" anchor="t">
            <a:spAutoFit/>
          </a:bodyPr>
          <a:lstStyle/>
          <a:p>
            <a:pPr algn="ctr"/>
            <a:r>
              <a:rPr lang="en-US" dirty="0">
                <a:solidFill>
                  <a:schemeClr val="bg1"/>
                </a:solidFill>
                <a:latin typeface="Gotham Light"/>
              </a:rPr>
              <a:t>May 19, 2023</a:t>
            </a:r>
          </a:p>
        </p:txBody>
      </p:sp>
    </p:spTree>
    <p:extLst>
      <p:ext uri="{BB962C8B-B14F-4D97-AF65-F5344CB8AC3E}">
        <p14:creationId xmlns:p14="http://schemas.microsoft.com/office/powerpoint/2010/main" val="401765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88" y="-1420"/>
            <a:ext cx="9145688" cy="5731932"/>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fontAlgn="base"/>
            <a:endParaRPr lang="en-US" sz="1200">
              <a:latin typeface="Calibri" panose="020F0502020204030204" pitchFamily="34" charset="0"/>
              <a:ea typeface="Times New Roman" panose="02020603050405020304" pitchFamily="18" charset="0"/>
            </a:endParaRPr>
          </a:p>
          <a:p>
            <a:pPr fontAlgn="base"/>
            <a:endParaRPr lang="en-US" sz="1200">
              <a:latin typeface="Calibri" panose="020F0502020204030204" pitchFamily="34" charset="0"/>
              <a:ea typeface="Times New Roman" panose="02020603050405020304" pitchFamily="18" charset="0"/>
            </a:endParaRPr>
          </a:p>
          <a:p>
            <a:pPr fontAlgn="base"/>
            <a:endParaRPr lang="en-US" sz="1200">
              <a:latin typeface="Calibri" panose="020F0502020204030204" pitchFamily="34" charset="0"/>
              <a:ea typeface="Times New Roman" panose="02020603050405020304" pitchFamily="18" charset="0"/>
            </a:endParaRPr>
          </a:p>
          <a:p>
            <a:pPr fontAlgn="base"/>
            <a:endParaRPr lang="en-US" sz="1200">
              <a:latin typeface="Calibri" panose="020F0502020204030204" pitchFamily="34" charset="0"/>
              <a:ea typeface="Times New Roman" panose="02020603050405020304" pitchFamily="18" charset="0"/>
            </a:endParaRPr>
          </a:p>
          <a:p>
            <a:pPr fontAlgn="base"/>
            <a:endParaRPr lang="en-US" sz="1200">
              <a:latin typeface="Calibri" panose="020F0502020204030204" pitchFamily="34" charset="0"/>
              <a:ea typeface="Times New Roman" panose="02020603050405020304" pitchFamily="18" charset="0"/>
            </a:endParaRPr>
          </a:p>
          <a:p>
            <a:pPr fontAlgn="base"/>
            <a:endParaRPr lang="en-US" sz="1200">
              <a:latin typeface="Calibri" panose="020F0502020204030204" pitchFamily="34" charset="0"/>
              <a:ea typeface="Times New Roman" panose="02020603050405020304" pitchFamily="18" charset="0"/>
            </a:endParaRPr>
          </a:p>
          <a:p>
            <a:pPr fontAlgn="base"/>
            <a:endParaRPr lang="en-US" sz="1200">
              <a:latin typeface="Calibri" panose="020F0502020204030204" pitchFamily="34" charset="0"/>
              <a:ea typeface="Times New Roman" panose="02020603050405020304" pitchFamily="18" charset="0"/>
            </a:endParaRPr>
          </a:p>
          <a:p>
            <a:pPr fontAlgn="base"/>
            <a:endParaRPr lang="en-US" sz="1200">
              <a:latin typeface="Calibri" panose="020F0502020204030204" pitchFamily="34" charset="0"/>
              <a:ea typeface="Times New Roman" panose="02020603050405020304" pitchFamily="18" charset="0"/>
            </a:endParaRPr>
          </a:p>
          <a:p>
            <a:pPr fontAlgn="base"/>
            <a:endParaRPr lang="en-US" sz="1400">
              <a:latin typeface="Arial"/>
              <a:ea typeface="Times New Roman" panose="02020603050405020304" pitchFamily="18" charset="0"/>
              <a:cs typeface="Arial"/>
            </a:endParaRPr>
          </a:p>
          <a:p>
            <a:pPr fontAlgn="base"/>
            <a:endParaRPr lang="en-US" sz="1400">
              <a:latin typeface="Arial"/>
              <a:cs typeface="Arial"/>
            </a:endParaRPr>
          </a:p>
        </p:txBody>
      </p:sp>
      <p:sp>
        <p:nvSpPr>
          <p:cNvPr id="7" name="TextBox 6"/>
          <p:cNvSpPr txBox="1"/>
          <p:nvPr/>
        </p:nvSpPr>
        <p:spPr>
          <a:xfrm>
            <a:off x="93533" y="234331"/>
            <a:ext cx="8210928" cy="626005"/>
          </a:xfrm>
          <a:prstGeom prst="rect">
            <a:avLst/>
          </a:prstGeom>
          <a:noFill/>
        </p:spPr>
        <p:txBody>
          <a:bodyPr wrap="square" lIns="91440" tIns="45720" rIns="91440" bIns="45720" rtlCol="0" anchor="t">
            <a:spAutoFit/>
          </a:bodyPr>
          <a:lstStyle/>
          <a:p>
            <a:pPr>
              <a:lnSpc>
                <a:spcPts val="4000"/>
              </a:lnSpc>
            </a:pPr>
            <a:r>
              <a:rPr lang="en-US" sz="4400" dirty="0">
                <a:solidFill>
                  <a:schemeClr val="bg1"/>
                </a:solidFill>
                <a:latin typeface="Gotham Book"/>
                <a:cs typeface="Gotham Medium"/>
              </a:rPr>
              <a:t>Key Points</a:t>
            </a:r>
          </a:p>
        </p:txBody>
      </p:sp>
      <p:sp>
        <p:nvSpPr>
          <p:cNvPr id="11"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dirty="0" smtClean="0">
                <a:solidFill>
                  <a:srgbClr val="03528B"/>
                </a:solidFill>
              </a:rPr>
              <a:pPr/>
              <a:t>2</a:t>
            </a:fld>
            <a:endParaRPr lang="en-US">
              <a:solidFill>
                <a:srgbClr val="03528B"/>
              </a:solidFill>
            </a:endParaRPr>
          </a:p>
        </p:txBody>
      </p:sp>
      <p:pic>
        <p:nvPicPr>
          <p:cNvPr id="10" name="Picture 9">
            <a:extLst>
              <a:ext uri="{FF2B5EF4-FFF2-40B4-BE49-F238E27FC236}">
                <a16:creationId xmlns:a16="http://schemas.microsoft.com/office/drawing/2014/main" id="{716CC5CC-0C0F-426D-9996-667238359F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grpSp>
        <p:nvGrpSpPr>
          <p:cNvPr id="3" name="Group 2">
            <a:extLst>
              <a:ext uri="{FF2B5EF4-FFF2-40B4-BE49-F238E27FC236}">
                <a16:creationId xmlns:a16="http://schemas.microsoft.com/office/drawing/2014/main" id="{611948EB-3A7D-4153-9EA2-CCE789453B2F}"/>
              </a:ext>
            </a:extLst>
          </p:cNvPr>
          <p:cNvGrpSpPr/>
          <p:nvPr/>
        </p:nvGrpSpPr>
        <p:grpSpPr>
          <a:xfrm>
            <a:off x="8311201" y="-189259"/>
            <a:ext cx="843302" cy="5941761"/>
            <a:chOff x="4417410" y="-97452"/>
            <a:chExt cx="843302" cy="5776508"/>
          </a:xfrm>
        </p:grpSpPr>
        <p:sp>
          <p:nvSpPr>
            <p:cNvPr id="14" name="Rectangle 13">
              <a:extLst>
                <a:ext uri="{FF2B5EF4-FFF2-40B4-BE49-F238E27FC236}">
                  <a16:creationId xmlns:a16="http://schemas.microsoft.com/office/drawing/2014/main" id="{1C70AE18-C71E-4CF6-A13A-58B7CD3472E2}"/>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59173CB-1FA2-4F20-B777-038027B9BE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
        <p:nvSpPr>
          <p:cNvPr id="2" name="TextBox 1">
            <a:extLst>
              <a:ext uri="{FF2B5EF4-FFF2-40B4-BE49-F238E27FC236}">
                <a16:creationId xmlns:a16="http://schemas.microsoft.com/office/drawing/2014/main" id="{3145DC16-5FF4-D5CB-E23B-8BA9757FE65A}"/>
              </a:ext>
            </a:extLst>
          </p:cNvPr>
          <p:cNvSpPr txBox="1"/>
          <p:nvPr/>
        </p:nvSpPr>
        <p:spPr>
          <a:xfrm>
            <a:off x="92034" y="1007423"/>
            <a:ext cx="5791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solidFill>
                <a:srgbClr val="FFFFFF"/>
              </a:solidFill>
              <a:cs typeface="Calibri"/>
            </a:endParaRPr>
          </a:p>
          <a:p>
            <a:pPr marL="285750" indent="-285750">
              <a:buFont typeface="Arial"/>
              <a:buChar char="•"/>
            </a:pPr>
            <a:endParaRPr lang="en-US">
              <a:solidFill>
                <a:srgbClr val="FFFFFF"/>
              </a:solidFill>
              <a:ea typeface="+mn-lt"/>
              <a:cs typeface="+mn-lt"/>
            </a:endParaRPr>
          </a:p>
          <a:p>
            <a:pPr marL="742950" lvl="1" indent="-285750">
              <a:buFont typeface="Arial"/>
              <a:buChar char="•"/>
            </a:pPr>
            <a:endParaRPr lang="en-US">
              <a:solidFill>
                <a:srgbClr val="FFFFFF"/>
              </a:solidFill>
              <a:cs typeface="Calibri"/>
            </a:endParaRPr>
          </a:p>
          <a:p>
            <a:pPr marL="742950" lvl="1" indent="-285750">
              <a:buFont typeface="Arial"/>
              <a:buChar char="•"/>
            </a:pPr>
            <a:endParaRPr lang="en-US">
              <a:solidFill>
                <a:srgbClr val="FFFFFF"/>
              </a:solidFill>
              <a:cs typeface="Calibri"/>
            </a:endParaRPr>
          </a:p>
          <a:p>
            <a:pPr marL="285750" indent="-285750">
              <a:buFont typeface="Arial"/>
              <a:buChar char="•"/>
            </a:pPr>
            <a:endParaRPr lang="en-US">
              <a:solidFill>
                <a:srgbClr val="FFFFFF"/>
              </a:solidFill>
              <a:cs typeface="Calibri"/>
            </a:endParaRPr>
          </a:p>
          <a:p>
            <a:endParaRPr lang="en-US">
              <a:solidFill>
                <a:srgbClr val="FFFFFF"/>
              </a:solidFill>
              <a:cs typeface="Calibri"/>
            </a:endParaRPr>
          </a:p>
        </p:txBody>
      </p:sp>
      <p:sp>
        <p:nvSpPr>
          <p:cNvPr id="4" name="TextBox 3">
            <a:extLst>
              <a:ext uri="{FF2B5EF4-FFF2-40B4-BE49-F238E27FC236}">
                <a16:creationId xmlns:a16="http://schemas.microsoft.com/office/drawing/2014/main" id="{D81FA92E-8E62-E587-B48D-F65A657E68CD}"/>
              </a:ext>
            </a:extLst>
          </p:cNvPr>
          <p:cNvSpPr txBox="1"/>
          <p:nvPr/>
        </p:nvSpPr>
        <p:spPr>
          <a:xfrm>
            <a:off x="126040" y="860336"/>
            <a:ext cx="7198037" cy="5509200"/>
          </a:xfrm>
          <a:prstGeom prst="rect">
            <a:avLst/>
          </a:prstGeom>
          <a:noFill/>
        </p:spPr>
        <p:txBody>
          <a:bodyPr wrap="square" lIns="91440" tIns="45720" rIns="91440" bIns="45720" rtlCol="0" anchor="t">
            <a:spAutoFit/>
          </a:bodyPr>
          <a:lstStyle/>
          <a:p>
            <a:pPr marL="283210" indent="-283210">
              <a:buFont typeface="Arial"/>
              <a:buChar char="•"/>
            </a:pPr>
            <a:r>
              <a:rPr lang="en-US" sz="2200" dirty="0">
                <a:solidFill>
                  <a:schemeClr val="bg1"/>
                </a:solidFill>
                <a:cs typeface="Calibri"/>
              </a:rPr>
              <a:t>DEQ intends to initiate rulemaking in the fall</a:t>
            </a:r>
            <a:br>
              <a:rPr lang="en-US" sz="2200" dirty="0">
                <a:cs typeface="Calibri"/>
              </a:rPr>
            </a:br>
            <a:endParaRPr lang="en-US" sz="2200" dirty="0">
              <a:solidFill>
                <a:schemeClr val="bg1"/>
              </a:solidFill>
              <a:cs typeface="Calibri"/>
            </a:endParaRPr>
          </a:p>
          <a:p>
            <a:pPr marL="283210" indent="-283210">
              <a:buFont typeface="Arial"/>
              <a:buChar char="•"/>
            </a:pPr>
            <a:r>
              <a:rPr lang="en-US" sz="2200" dirty="0">
                <a:solidFill>
                  <a:schemeClr val="bg1"/>
                </a:solidFill>
              </a:rPr>
              <a:t>DEQ recognizes modifications are needed for more clarity in the Rule, Circular, and Guidance documents</a:t>
            </a:r>
            <a:endParaRPr lang="en-US" sz="2200" dirty="0">
              <a:solidFill>
                <a:schemeClr val="bg1"/>
              </a:solidFill>
              <a:cs typeface="Calibri" panose="020F0502020204030204"/>
            </a:endParaRPr>
          </a:p>
          <a:p>
            <a:pPr lvl="1"/>
            <a:endParaRPr lang="en-US" sz="2200" dirty="0">
              <a:solidFill>
                <a:schemeClr val="bg1"/>
              </a:solidFill>
              <a:cs typeface="Calibri" panose="020F0502020204030204"/>
            </a:endParaRPr>
          </a:p>
          <a:p>
            <a:pPr marL="285750" indent="-285750">
              <a:buFont typeface="Arial"/>
              <a:buChar char="•"/>
            </a:pPr>
            <a:r>
              <a:rPr lang="en-US" sz="2200" dirty="0">
                <a:solidFill>
                  <a:schemeClr val="bg1"/>
                </a:solidFill>
                <a:cs typeface="Calibri" panose="020F0502020204030204"/>
              </a:rPr>
              <a:t>DEQ has met with dischargers and environmental advocacy groups throughout the state to talk through the process and received constructive feedback</a:t>
            </a:r>
          </a:p>
          <a:p>
            <a:pPr marL="285750" indent="-285750">
              <a:buFont typeface="Arial" panose="020B0604020202020204" pitchFamily="34" charset="0"/>
              <a:buChar char="•"/>
            </a:pPr>
            <a:endParaRPr lang="en-US" sz="2200" dirty="0">
              <a:solidFill>
                <a:schemeClr val="bg1"/>
              </a:solidFill>
              <a:cs typeface="Calibri" panose="020F0502020204030204"/>
            </a:endParaRPr>
          </a:p>
          <a:p>
            <a:pPr marL="285750" indent="-285750">
              <a:buFont typeface="Arial" panose="020B0604020202020204" pitchFamily="34" charset="0"/>
              <a:buChar char="•"/>
            </a:pPr>
            <a:r>
              <a:rPr lang="en-US" sz="2200" dirty="0">
                <a:solidFill>
                  <a:schemeClr val="bg1"/>
                </a:solidFill>
              </a:rPr>
              <a:t>AMP is just one tool in the toolbox, allowing for flexibility</a:t>
            </a:r>
            <a:endParaRPr lang="en-US" sz="2200" dirty="0">
              <a:solidFill>
                <a:schemeClr val="bg1"/>
              </a:solidFill>
              <a:cs typeface="Calibri"/>
            </a:endParaRPr>
          </a:p>
          <a:p>
            <a:pPr marL="742950" lvl="1" indent="-285750">
              <a:buFont typeface="Arial" panose="020B0604020202020204" pitchFamily="34" charset="0"/>
              <a:buChar char="•"/>
            </a:pPr>
            <a:r>
              <a:rPr lang="en-US" sz="2000" dirty="0">
                <a:solidFill>
                  <a:schemeClr val="bg1"/>
                </a:solidFill>
                <a:cs typeface="Calibri"/>
              </a:rPr>
              <a:t>Variance</a:t>
            </a:r>
          </a:p>
          <a:p>
            <a:pPr marL="742950" lvl="1" indent="-285750">
              <a:buFont typeface="Arial" panose="020B0604020202020204" pitchFamily="34" charset="0"/>
              <a:buChar char="•"/>
            </a:pPr>
            <a:r>
              <a:rPr lang="en-US" sz="2000" dirty="0">
                <a:solidFill>
                  <a:schemeClr val="bg1"/>
                </a:solidFill>
                <a:cs typeface="Calibri"/>
              </a:rPr>
              <a:t>Traditional Compliance Schedule</a:t>
            </a:r>
          </a:p>
          <a:p>
            <a:pPr marL="742950" lvl="1" indent="-285750">
              <a:buFont typeface="Arial" panose="020B0604020202020204" pitchFamily="34" charset="0"/>
              <a:buChar char="•"/>
            </a:pPr>
            <a:r>
              <a:rPr lang="en-US" sz="2000" dirty="0">
                <a:solidFill>
                  <a:schemeClr val="bg1"/>
                </a:solidFill>
                <a:cs typeface="Calibri"/>
              </a:rPr>
              <a:t>Meeting the limit</a:t>
            </a:r>
          </a:p>
          <a:p>
            <a:endParaRPr lang="en-US" sz="2400" dirty="0">
              <a:solidFill>
                <a:schemeClr val="bg1"/>
              </a:solidFill>
              <a:cs typeface="Calibri" panose="020F0502020204030204"/>
            </a:endParaRP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1403828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H="1">
            <a:off x="306077" y="-4515"/>
            <a:ext cx="8938563" cy="5802626"/>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11161" y="729988"/>
            <a:ext cx="5242508" cy="4324261"/>
          </a:xfrm>
          <a:prstGeom prst="rect">
            <a:avLst/>
          </a:prstGeom>
          <a:noFill/>
        </p:spPr>
        <p:txBody>
          <a:bodyPr wrap="square" lIns="91440" tIns="45720" rIns="91440" bIns="45720" rtlCol="0" anchor="t">
            <a:spAutoFit/>
          </a:bodyPr>
          <a:lstStyle/>
          <a:p>
            <a:r>
              <a:rPr lang="en-US" sz="5500">
                <a:solidFill>
                  <a:schemeClr val="bg1"/>
                </a:solidFill>
                <a:latin typeface="Gotham Medium"/>
              </a:rPr>
              <a:t>Draft Rules, Circular and Guidance Document Updates</a:t>
            </a: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dirty="0" smtClean="0">
                <a:solidFill>
                  <a:srgbClr val="03528B"/>
                </a:solidFill>
              </a:rPr>
              <a:pPr/>
              <a:t>3</a:t>
            </a:fld>
            <a:endParaRPr lang="en-US">
              <a:solidFill>
                <a:srgbClr val="03528B"/>
              </a:solidFill>
            </a:endParaRPr>
          </a:p>
        </p:txBody>
      </p:sp>
      <p:pic>
        <p:nvPicPr>
          <p:cNvPr id="2" name="Picture 2">
            <a:extLst>
              <a:ext uri="{FF2B5EF4-FFF2-40B4-BE49-F238E27FC236}">
                <a16:creationId xmlns:a16="http://schemas.microsoft.com/office/drawing/2014/main" id="{85CE9518-693B-2909-DBE2-52A916669B2D}"/>
              </a:ext>
            </a:extLst>
          </p:cNvPr>
          <p:cNvPicPr>
            <a:picLocks noChangeAspect="1"/>
          </p:cNvPicPr>
          <p:nvPr/>
        </p:nvPicPr>
        <p:blipFill rotWithShape="1">
          <a:blip r:embed="rId3"/>
          <a:srcRect l="36211" t="322" r="25296" b="-797"/>
          <a:stretch/>
        </p:blipFill>
        <p:spPr>
          <a:xfrm>
            <a:off x="-2267" y="-72500"/>
            <a:ext cx="3997623" cy="5916343"/>
          </a:xfrm>
          <a:prstGeom prst="rect">
            <a:avLst/>
          </a:prstGeom>
        </p:spPr>
      </p:pic>
      <p:grpSp>
        <p:nvGrpSpPr>
          <p:cNvPr id="11" name="Group 10">
            <a:extLst>
              <a:ext uri="{FF2B5EF4-FFF2-40B4-BE49-F238E27FC236}">
                <a16:creationId xmlns:a16="http://schemas.microsoft.com/office/drawing/2014/main" id="{187EEFA8-AE2B-43E4-9381-AD6D033583C7}"/>
              </a:ext>
            </a:extLst>
          </p:cNvPr>
          <p:cNvGrpSpPr/>
          <p:nvPr/>
        </p:nvGrpSpPr>
        <p:grpSpPr>
          <a:xfrm flipH="1">
            <a:off x="0" y="-72918"/>
            <a:ext cx="843302" cy="5899310"/>
            <a:chOff x="4417410" y="-97452"/>
            <a:chExt cx="843302" cy="5776508"/>
          </a:xfrm>
        </p:grpSpPr>
        <p:sp>
          <p:nvSpPr>
            <p:cNvPr id="12" name="Rectangle 11">
              <a:extLst>
                <a:ext uri="{FF2B5EF4-FFF2-40B4-BE49-F238E27FC236}">
                  <a16:creationId xmlns:a16="http://schemas.microsoft.com/office/drawing/2014/main" id="{0E0A512B-499F-4B2B-B86D-0EE8F41C37CF}"/>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27840B-E321-4C5C-A21B-954C508DEA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16" name="Picture 15">
            <a:extLst>
              <a:ext uri="{FF2B5EF4-FFF2-40B4-BE49-F238E27FC236}">
                <a16:creationId xmlns:a16="http://schemas.microsoft.com/office/drawing/2014/main" id="{61B9CA04-FAF5-4608-8425-7BBBEF50AD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30754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H="1">
            <a:off x="306077" y="-4515"/>
            <a:ext cx="8938563" cy="5802626"/>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picture containing water, outdoor, nature, wave&#10;&#10;Description automatically generated">
            <a:extLst>
              <a:ext uri="{FF2B5EF4-FFF2-40B4-BE49-F238E27FC236}">
                <a16:creationId xmlns:a16="http://schemas.microsoft.com/office/drawing/2014/main" id="{DAE169C0-F6C4-1280-78BC-86DFCB2E3630}"/>
              </a:ext>
            </a:extLst>
          </p:cNvPr>
          <p:cNvPicPr>
            <a:picLocks noChangeAspect="1"/>
          </p:cNvPicPr>
          <p:nvPr/>
        </p:nvPicPr>
        <p:blipFill rotWithShape="1">
          <a:blip r:embed="rId3">
            <a:extLst>
              <a:ext uri="{28A0092B-C50C-407E-A947-70E740481C1C}">
                <a14:useLocalDpi xmlns:a14="http://schemas.microsoft.com/office/drawing/2010/main" val="0"/>
              </a:ext>
            </a:extLst>
          </a:blip>
          <a:srcRect l="15829" r="33492"/>
          <a:stretch/>
        </p:blipFill>
        <p:spPr>
          <a:xfrm>
            <a:off x="-81240" y="-79415"/>
            <a:ext cx="3984261" cy="5879592"/>
          </a:xfrm>
          <a:prstGeom prst="rect">
            <a:avLst/>
          </a:prstGeom>
        </p:spPr>
      </p:pic>
      <p:sp>
        <p:nvSpPr>
          <p:cNvPr id="7" name="TextBox 6"/>
          <p:cNvSpPr txBox="1"/>
          <p:nvPr/>
        </p:nvSpPr>
        <p:spPr>
          <a:xfrm>
            <a:off x="3955512" y="2076813"/>
            <a:ext cx="5470117" cy="1631216"/>
          </a:xfrm>
          <a:prstGeom prst="rect">
            <a:avLst/>
          </a:prstGeom>
          <a:noFill/>
        </p:spPr>
        <p:txBody>
          <a:bodyPr wrap="square" lIns="91440" tIns="45720" rIns="91440" bIns="45720" rtlCol="0" anchor="t">
            <a:spAutoFit/>
          </a:bodyPr>
          <a:lstStyle/>
          <a:p>
            <a:r>
              <a:rPr lang="en-US" sz="5000">
                <a:solidFill>
                  <a:schemeClr val="bg1"/>
                </a:solidFill>
                <a:latin typeface="Gotham Medium"/>
              </a:rPr>
              <a:t>Future NWG Meetings</a:t>
            </a:r>
            <a:endParaRPr lang="en-US">
              <a:solidFill>
                <a:schemeClr val="bg1"/>
              </a:solidFill>
            </a:endParaRPr>
          </a:p>
        </p:txBody>
      </p:sp>
      <p:sp>
        <p:nvSpPr>
          <p:cNvPr id="14" name="Slide Number Placeholder 5"/>
          <p:cNvSpPr>
            <a:spLocks noGrp="1"/>
          </p:cNvSpPr>
          <p:nvPr>
            <p:ph type="sldNum" sz="quarter" idx="4294967295"/>
          </p:nvPr>
        </p:nvSpPr>
        <p:spPr>
          <a:xfrm>
            <a:off x="6770530" y="6268057"/>
            <a:ext cx="2133600" cy="365125"/>
          </a:xfrm>
          <a:prstGeom prst="rect">
            <a:avLst/>
          </a:prstGeom>
        </p:spPr>
        <p:txBody>
          <a:bodyPr vert="horz" lIns="91440" tIns="45720" rIns="91440" bIns="45720" rtlCol="0" anchor="ctr"/>
          <a:lstStyle>
            <a:lvl1pPr algn="r">
              <a:defRPr sz="900" b="0" i="0">
                <a:solidFill>
                  <a:schemeClr val="tx1">
                    <a:lumMod val="65000"/>
                    <a:lumOff val="35000"/>
                  </a:schemeClr>
                </a:solidFill>
                <a:latin typeface="Gotham Book"/>
                <a:cs typeface="Gotham Book"/>
              </a:defRPr>
            </a:lvl1pPr>
          </a:lstStyle>
          <a:p>
            <a:fld id="{A4B31165-515C-614E-95DD-331AB30A028C}" type="slidenum">
              <a:rPr lang="en-US" dirty="0" smtClean="0">
                <a:solidFill>
                  <a:srgbClr val="03528B"/>
                </a:solidFill>
              </a:rPr>
              <a:pPr/>
              <a:t>4</a:t>
            </a:fld>
            <a:endParaRPr lang="en-US">
              <a:solidFill>
                <a:srgbClr val="03528B"/>
              </a:solidFill>
            </a:endParaRPr>
          </a:p>
        </p:txBody>
      </p:sp>
      <p:grpSp>
        <p:nvGrpSpPr>
          <p:cNvPr id="11" name="Group 10">
            <a:extLst>
              <a:ext uri="{FF2B5EF4-FFF2-40B4-BE49-F238E27FC236}">
                <a16:creationId xmlns:a16="http://schemas.microsoft.com/office/drawing/2014/main" id="{187EEFA8-AE2B-43E4-9381-AD6D033583C7}"/>
              </a:ext>
            </a:extLst>
          </p:cNvPr>
          <p:cNvGrpSpPr/>
          <p:nvPr/>
        </p:nvGrpSpPr>
        <p:grpSpPr>
          <a:xfrm flipH="1">
            <a:off x="0" y="-72918"/>
            <a:ext cx="843302" cy="5899310"/>
            <a:chOff x="4417410" y="-97452"/>
            <a:chExt cx="843302" cy="5776508"/>
          </a:xfrm>
        </p:grpSpPr>
        <p:sp>
          <p:nvSpPr>
            <p:cNvPr id="12" name="Rectangle 11">
              <a:extLst>
                <a:ext uri="{FF2B5EF4-FFF2-40B4-BE49-F238E27FC236}">
                  <a16:creationId xmlns:a16="http://schemas.microsoft.com/office/drawing/2014/main" id="{0E0A512B-499F-4B2B-B86D-0EE8F41C37CF}"/>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27840B-E321-4C5C-A21B-954C508DEA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pic>
        <p:nvPicPr>
          <p:cNvPr id="2" name="Picture 1">
            <a:extLst>
              <a:ext uri="{FF2B5EF4-FFF2-40B4-BE49-F238E27FC236}">
                <a16:creationId xmlns:a16="http://schemas.microsoft.com/office/drawing/2014/main" id="{517F5394-A0C7-DEF2-970D-2254CB9980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23742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05D010-BCCC-3A5D-1CE9-7CC9B8BE5D45}"/>
              </a:ext>
            </a:extLst>
          </p:cNvPr>
          <p:cNvSpPr/>
          <p:nvPr/>
        </p:nvSpPr>
        <p:spPr>
          <a:xfrm>
            <a:off x="-1688" y="-1420"/>
            <a:ext cx="9145688" cy="5731932"/>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400">
              <a:latin typeface="Arial"/>
              <a:ea typeface="Times New Roman" panose="02020603050405020304" pitchFamily="18" charset="0"/>
              <a:cs typeface="Arial"/>
            </a:endParaRPr>
          </a:p>
          <a:p>
            <a:pPr marL="0" marR="0" fontAlgn="base">
              <a:spcBef>
                <a:spcPts val="0"/>
              </a:spcBef>
              <a:spcAft>
                <a:spcPts val="0"/>
              </a:spcAft>
            </a:pPr>
            <a:endParaRPr lang="en-US" sz="1400">
              <a:latin typeface="Arial"/>
              <a:cs typeface="Arial"/>
            </a:endParaRPr>
          </a:p>
        </p:txBody>
      </p:sp>
      <p:grpSp>
        <p:nvGrpSpPr>
          <p:cNvPr id="3" name="Group 2">
            <a:extLst>
              <a:ext uri="{FF2B5EF4-FFF2-40B4-BE49-F238E27FC236}">
                <a16:creationId xmlns:a16="http://schemas.microsoft.com/office/drawing/2014/main" id="{A738E5EF-747E-72E6-EE4E-BF60232EEC7B}"/>
              </a:ext>
            </a:extLst>
          </p:cNvPr>
          <p:cNvGrpSpPr/>
          <p:nvPr/>
        </p:nvGrpSpPr>
        <p:grpSpPr>
          <a:xfrm>
            <a:off x="8311201" y="-189259"/>
            <a:ext cx="843302" cy="5941761"/>
            <a:chOff x="4417410" y="-97452"/>
            <a:chExt cx="843302" cy="5776508"/>
          </a:xfrm>
        </p:grpSpPr>
        <p:sp>
          <p:nvSpPr>
            <p:cNvPr id="5" name="Rectangle 4">
              <a:extLst>
                <a:ext uri="{FF2B5EF4-FFF2-40B4-BE49-F238E27FC236}">
                  <a16:creationId xmlns:a16="http://schemas.microsoft.com/office/drawing/2014/main" id="{6590B1A4-D45C-FDEA-F8A3-E8D302757E0B}"/>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58288D5-4E14-C088-4576-B0782EE9A9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
        <p:nvSpPr>
          <p:cNvPr id="6" name="Content Placeholder 5">
            <a:extLst>
              <a:ext uri="{FF2B5EF4-FFF2-40B4-BE49-F238E27FC236}">
                <a16:creationId xmlns:a16="http://schemas.microsoft.com/office/drawing/2014/main" id="{B6F06A5C-CE70-4967-A49D-A289BB2030DB}"/>
              </a:ext>
            </a:extLst>
          </p:cNvPr>
          <p:cNvSpPr>
            <a:spLocks noGrp="1"/>
          </p:cNvSpPr>
          <p:nvPr>
            <p:ph idx="1"/>
          </p:nvPr>
        </p:nvSpPr>
        <p:spPr>
          <a:xfrm>
            <a:off x="180950" y="850929"/>
            <a:ext cx="7990915" cy="5023649"/>
          </a:xfrm>
        </p:spPr>
        <p:txBody>
          <a:bodyPr vert="horz" lIns="91440" tIns="45720" rIns="91440" bIns="45720" rtlCol="0" anchor="t">
            <a:normAutofit/>
          </a:bodyPr>
          <a:lstStyle/>
          <a:p>
            <a:r>
              <a:rPr lang="en-US" sz="2400">
                <a:solidFill>
                  <a:schemeClr val="bg1"/>
                </a:solidFill>
                <a:ea typeface="Calibri"/>
                <a:cs typeface="Calibri"/>
              </a:rPr>
              <a:t>Wednesday June 14, 2023 9:00 a.m. - 11:00 a.m.</a:t>
            </a:r>
          </a:p>
          <a:p>
            <a:r>
              <a:rPr lang="en-US" sz="2400">
                <a:solidFill>
                  <a:schemeClr val="bg1"/>
                </a:solidFill>
                <a:ea typeface="Calibri"/>
                <a:cs typeface="Calibri"/>
              </a:rPr>
              <a:t>Thursday July 20, 2023 9:00 a.m. - 11:00 a.m.</a:t>
            </a:r>
          </a:p>
          <a:p>
            <a:r>
              <a:rPr lang="en-US" sz="2400">
                <a:solidFill>
                  <a:schemeClr val="bg1"/>
                </a:solidFill>
                <a:ea typeface="Calibri"/>
                <a:cs typeface="Calibri"/>
              </a:rPr>
              <a:t>Wednesday August 16, 2023 9:00 a.m. - 11:00 a.m.</a:t>
            </a:r>
          </a:p>
          <a:p>
            <a:r>
              <a:rPr lang="en-US" sz="2400">
                <a:solidFill>
                  <a:schemeClr val="bg1"/>
                </a:solidFill>
                <a:ea typeface="Calibri"/>
                <a:cs typeface="Calibri"/>
              </a:rPr>
              <a:t>Thursday September 14, 2023 9:00 a.m. - 11:00 a.m.</a:t>
            </a:r>
          </a:p>
        </p:txBody>
      </p:sp>
      <p:sp>
        <p:nvSpPr>
          <p:cNvPr id="10" name="Title 5">
            <a:extLst>
              <a:ext uri="{FF2B5EF4-FFF2-40B4-BE49-F238E27FC236}">
                <a16:creationId xmlns:a16="http://schemas.microsoft.com/office/drawing/2014/main" id="{6F957A8D-7874-43BB-8218-D9198C6EAF65}"/>
              </a:ext>
            </a:extLst>
          </p:cNvPr>
          <p:cNvSpPr>
            <a:spLocks noGrp="1"/>
          </p:cNvSpPr>
          <p:nvPr>
            <p:ph type="title"/>
          </p:nvPr>
        </p:nvSpPr>
        <p:spPr>
          <a:xfrm>
            <a:off x="121702" y="140073"/>
            <a:ext cx="7886700" cy="764429"/>
          </a:xfrm>
        </p:spPr>
        <p:txBody>
          <a:bodyPr>
            <a:normAutofit/>
          </a:bodyPr>
          <a:lstStyle/>
          <a:p>
            <a:r>
              <a:rPr lang="en-US">
                <a:solidFill>
                  <a:schemeClr val="bg1"/>
                </a:solidFill>
                <a:latin typeface="Gotham Book"/>
              </a:rPr>
              <a:t>Tentative Schedule</a:t>
            </a:r>
          </a:p>
        </p:txBody>
      </p:sp>
      <p:sp>
        <p:nvSpPr>
          <p:cNvPr id="9" name="Slide Number Placeholder 5">
            <a:extLst>
              <a:ext uri="{FF2B5EF4-FFF2-40B4-BE49-F238E27FC236}">
                <a16:creationId xmlns:a16="http://schemas.microsoft.com/office/drawing/2014/main" id="{7BF64E3D-DFFF-6DD1-750E-A971E56D1AC9}"/>
              </a:ext>
            </a:extLst>
          </p:cNvPr>
          <p:cNvSpPr txBox="1">
            <a:spLocks/>
          </p:cNvSpPr>
          <p:nvPr/>
        </p:nvSpPr>
        <p:spPr>
          <a:xfrm>
            <a:off x="6770530" y="626805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chemeClr val="tx1">
                    <a:lumMod val="65000"/>
                    <a:lumOff val="35000"/>
                  </a:schemeClr>
                </a:solidFill>
                <a:latin typeface="Gotham Book"/>
                <a:ea typeface="+mn-ea"/>
                <a:cs typeface="Gotham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B31165-515C-614E-95DD-331AB30A028C}" type="slidenum">
              <a:rPr lang="en-US" smtClean="0">
                <a:solidFill>
                  <a:srgbClr val="03528B"/>
                </a:solidFill>
              </a:rPr>
              <a:pPr/>
              <a:t>5</a:t>
            </a:fld>
            <a:endParaRPr lang="en-US">
              <a:solidFill>
                <a:srgbClr val="03528B"/>
              </a:solidFill>
            </a:endParaRPr>
          </a:p>
        </p:txBody>
      </p:sp>
      <p:pic>
        <p:nvPicPr>
          <p:cNvPr id="11" name="Picture 10">
            <a:extLst>
              <a:ext uri="{FF2B5EF4-FFF2-40B4-BE49-F238E27FC236}">
                <a16:creationId xmlns:a16="http://schemas.microsoft.com/office/drawing/2014/main" id="{41D939F9-1683-35E7-8264-5C28152838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Tree>
    <p:extLst>
      <p:ext uri="{BB962C8B-B14F-4D97-AF65-F5344CB8AC3E}">
        <p14:creationId xmlns:p14="http://schemas.microsoft.com/office/powerpoint/2010/main" val="94464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05D010-BCCC-3A5D-1CE9-7CC9B8BE5D45}"/>
              </a:ext>
            </a:extLst>
          </p:cNvPr>
          <p:cNvSpPr/>
          <p:nvPr/>
        </p:nvSpPr>
        <p:spPr>
          <a:xfrm>
            <a:off x="-1688" y="-1420"/>
            <a:ext cx="9145688" cy="5731932"/>
          </a:xfrm>
          <a:prstGeom prst="rect">
            <a:avLst/>
          </a:prstGeom>
          <a:solidFill>
            <a:srgbClr val="03528B"/>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200">
              <a:latin typeface="Calibri" panose="020F0502020204030204" pitchFamily="34" charset="0"/>
              <a:ea typeface="Times New Roman" panose="02020603050405020304" pitchFamily="18" charset="0"/>
            </a:endParaRPr>
          </a:p>
          <a:p>
            <a:pPr marL="0" marR="0" fontAlgn="base">
              <a:spcBef>
                <a:spcPts val="0"/>
              </a:spcBef>
              <a:spcAft>
                <a:spcPts val="0"/>
              </a:spcAft>
            </a:pPr>
            <a:endParaRPr lang="en-US" sz="1400">
              <a:latin typeface="Arial"/>
              <a:ea typeface="Times New Roman" panose="02020603050405020304" pitchFamily="18" charset="0"/>
              <a:cs typeface="Arial"/>
            </a:endParaRPr>
          </a:p>
          <a:p>
            <a:pPr marL="0" marR="0" fontAlgn="base">
              <a:spcBef>
                <a:spcPts val="0"/>
              </a:spcBef>
              <a:spcAft>
                <a:spcPts val="0"/>
              </a:spcAft>
            </a:pPr>
            <a:endParaRPr lang="en-US" sz="1400">
              <a:latin typeface="Arial"/>
              <a:cs typeface="Arial"/>
            </a:endParaRPr>
          </a:p>
        </p:txBody>
      </p:sp>
      <p:grpSp>
        <p:nvGrpSpPr>
          <p:cNvPr id="3" name="Group 2">
            <a:extLst>
              <a:ext uri="{FF2B5EF4-FFF2-40B4-BE49-F238E27FC236}">
                <a16:creationId xmlns:a16="http://schemas.microsoft.com/office/drawing/2014/main" id="{A738E5EF-747E-72E6-EE4E-BF60232EEC7B}"/>
              </a:ext>
            </a:extLst>
          </p:cNvPr>
          <p:cNvGrpSpPr/>
          <p:nvPr/>
        </p:nvGrpSpPr>
        <p:grpSpPr>
          <a:xfrm>
            <a:off x="8311201" y="-189259"/>
            <a:ext cx="843302" cy="5941761"/>
            <a:chOff x="4417410" y="-97452"/>
            <a:chExt cx="843302" cy="5776508"/>
          </a:xfrm>
        </p:grpSpPr>
        <p:sp>
          <p:nvSpPr>
            <p:cNvPr id="5" name="Rectangle 4">
              <a:extLst>
                <a:ext uri="{FF2B5EF4-FFF2-40B4-BE49-F238E27FC236}">
                  <a16:creationId xmlns:a16="http://schemas.microsoft.com/office/drawing/2014/main" id="{6590B1A4-D45C-FDEA-F8A3-E8D302757E0B}"/>
                </a:ext>
              </a:extLst>
            </p:cNvPr>
            <p:cNvSpPr/>
            <p:nvPr/>
          </p:nvSpPr>
          <p:spPr>
            <a:xfrm>
              <a:off x="4954633" y="-76073"/>
              <a:ext cx="306079" cy="5733750"/>
            </a:xfrm>
            <a:prstGeom prst="rect">
              <a:avLst/>
            </a:prstGeom>
            <a:solidFill>
              <a:srgbClr val="009A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58288D5-4E14-C088-4576-B0782EE9A9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7410" y="-97452"/>
              <a:ext cx="723587" cy="5776508"/>
            </a:xfrm>
            <a:prstGeom prst="rect">
              <a:avLst/>
            </a:prstGeom>
          </p:spPr>
        </p:pic>
      </p:grpSp>
      <p:sp>
        <p:nvSpPr>
          <p:cNvPr id="10" name="Title 5">
            <a:extLst>
              <a:ext uri="{FF2B5EF4-FFF2-40B4-BE49-F238E27FC236}">
                <a16:creationId xmlns:a16="http://schemas.microsoft.com/office/drawing/2014/main" id="{6F957A8D-7874-43BB-8218-D9198C6EAF65}"/>
              </a:ext>
            </a:extLst>
          </p:cNvPr>
          <p:cNvSpPr>
            <a:spLocks noGrp="1"/>
          </p:cNvSpPr>
          <p:nvPr>
            <p:ph type="title"/>
          </p:nvPr>
        </p:nvSpPr>
        <p:spPr>
          <a:xfrm>
            <a:off x="93307" y="145815"/>
            <a:ext cx="7886700" cy="764429"/>
          </a:xfrm>
        </p:spPr>
        <p:txBody>
          <a:bodyPr>
            <a:normAutofit/>
          </a:bodyPr>
          <a:lstStyle/>
          <a:p>
            <a:r>
              <a:rPr lang="en-US">
                <a:solidFill>
                  <a:schemeClr val="bg1"/>
                </a:solidFill>
                <a:latin typeface="Gotham Book"/>
              </a:rPr>
              <a:t>Future Topics</a:t>
            </a:r>
          </a:p>
        </p:txBody>
      </p:sp>
      <p:sp>
        <p:nvSpPr>
          <p:cNvPr id="9" name="Slide Number Placeholder 5">
            <a:extLst>
              <a:ext uri="{FF2B5EF4-FFF2-40B4-BE49-F238E27FC236}">
                <a16:creationId xmlns:a16="http://schemas.microsoft.com/office/drawing/2014/main" id="{7BF64E3D-DFFF-6DD1-750E-A971E56D1AC9}"/>
              </a:ext>
            </a:extLst>
          </p:cNvPr>
          <p:cNvSpPr txBox="1">
            <a:spLocks/>
          </p:cNvSpPr>
          <p:nvPr/>
        </p:nvSpPr>
        <p:spPr>
          <a:xfrm>
            <a:off x="6770530" y="626805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chemeClr val="tx1">
                    <a:lumMod val="65000"/>
                    <a:lumOff val="35000"/>
                  </a:schemeClr>
                </a:solidFill>
                <a:latin typeface="Gotham Book"/>
                <a:ea typeface="+mn-ea"/>
                <a:cs typeface="Gotham Boo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B31165-515C-614E-95DD-331AB30A028C}" type="slidenum">
              <a:rPr lang="en-US" smtClean="0">
                <a:solidFill>
                  <a:srgbClr val="03528B"/>
                </a:solidFill>
              </a:rPr>
              <a:pPr/>
              <a:t>6</a:t>
            </a:fld>
            <a:endParaRPr lang="en-US">
              <a:solidFill>
                <a:srgbClr val="03528B"/>
              </a:solidFill>
            </a:endParaRPr>
          </a:p>
        </p:txBody>
      </p:sp>
      <p:pic>
        <p:nvPicPr>
          <p:cNvPr id="11" name="Picture 10">
            <a:extLst>
              <a:ext uri="{FF2B5EF4-FFF2-40B4-BE49-F238E27FC236}">
                <a16:creationId xmlns:a16="http://schemas.microsoft.com/office/drawing/2014/main" id="{41D939F9-1683-35E7-8264-5C28152838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2415" y="5798111"/>
            <a:ext cx="1994005" cy="939891"/>
          </a:xfrm>
          <a:prstGeom prst="rect">
            <a:avLst/>
          </a:prstGeom>
        </p:spPr>
      </p:pic>
      <p:sp>
        <p:nvSpPr>
          <p:cNvPr id="12" name="Content Placeholder 5">
            <a:extLst>
              <a:ext uri="{FF2B5EF4-FFF2-40B4-BE49-F238E27FC236}">
                <a16:creationId xmlns:a16="http://schemas.microsoft.com/office/drawing/2014/main" id="{F14C327F-297C-F6B0-D605-E5E92D5A0151}"/>
              </a:ext>
            </a:extLst>
          </p:cNvPr>
          <p:cNvSpPr>
            <a:spLocks noGrp="1"/>
          </p:cNvSpPr>
          <p:nvPr>
            <p:ph idx="1"/>
          </p:nvPr>
        </p:nvSpPr>
        <p:spPr>
          <a:xfrm>
            <a:off x="185425" y="852841"/>
            <a:ext cx="7990915" cy="4849564"/>
          </a:xfrm>
        </p:spPr>
        <p:txBody>
          <a:bodyPr vert="horz" lIns="91440" tIns="45720" rIns="91440" bIns="45720" rtlCol="0" anchor="t">
            <a:normAutofit/>
          </a:bodyPr>
          <a:lstStyle/>
          <a:p>
            <a:r>
              <a:rPr lang="en-US" sz="2400">
                <a:solidFill>
                  <a:schemeClr val="bg1"/>
                </a:solidFill>
                <a:cs typeface="Calibri"/>
              </a:rPr>
              <a:t>How to select approvable nonpoint source projects/BMPs</a:t>
            </a:r>
          </a:p>
          <a:p>
            <a:r>
              <a:rPr lang="en-US" sz="2400">
                <a:solidFill>
                  <a:schemeClr val="bg1"/>
                </a:solidFill>
                <a:cs typeface="Calibri"/>
              </a:rPr>
              <a:t>Eligibility requirements and how to determine when to submit the AMP</a:t>
            </a:r>
            <a:endParaRPr lang="en-US" sz="2400">
              <a:solidFill>
                <a:schemeClr val="bg1"/>
              </a:solidFill>
              <a:ea typeface="Calibri"/>
              <a:cs typeface="Calibri"/>
            </a:endParaRPr>
          </a:p>
          <a:p>
            <a:r>
              <a:rPr lang="en-US" sz="2400">
                <a:solidFill>
                  <a:schemeClr val="bg1"/>
                </a:solidFill>
                <a:cs typeface="Calibri"/>
              </a:rPr>
              <a:t>DEQ resources and costs</a:t>
            </a:r>
            <a:endParaRPr lang="en-US" sz="2400">
              <a:solidFill>
                <a:schemeClr val="bg1"/>
              </a:solidFill>
              <a:ea typeface="Calibri"/>
              <a:cs typeface="Calibri"/>
            </a:endParaRPr>
          </a:p>
          <a:p>
            <a:r>
              <a:rPr lang="en-US" sz="2400">
                <a:solidFill>
                  <a:schemeClr val="bg1"/>
                </a:solidFill>
                <a:cs typeface="Calibri"/>
              </a:rPr>
              <a:t>Incentives</a:t>
            </a:r>
            <a:endParaRPr lang="en-US" sz="2400">
              <a:solidFill>
                <a:schemeClr val="bg1"/>
              </a:solidFill>
              <a:ea typeface="Calibri"/>
              <a:cs typeface="Calibri"/>
            </a:endParaRPr>
          </a:p>
          <a:p>
            <a:r>
              <a:rPr lang="en-US" sz="2400" dirty="0">
                <a:solidFill>
                  <a:schemeClr val="bg1"/>
                </a:solidFill>
                <a:cs typeface="Calibri"/>
              </a:rPr>
              <a:t>Interim permit limits</a:t>
            </a:r>
            <a:endParaRPr lang="en-US" sz="2400" dirty="0">
              <a:solidFill>
                <a:schemeClr val="bg1"/>
              </a:solidFill>
              <a:ea typeface="Calibri"/>
              <a:cs typeface="Calibri"/>
            </a:endParaRPr>
          </a:p>
          <a:p>
            <a:r>
              <a:rPr lang="en-US" sz="2400">
                <a:solidFill>
                  <a:schemeClr val="bg1"/>
                </a:solidFill>
                <a:cs typeface="Calibri"/>
              </a:rPr>
              <a:t>Training strategy</a:t>
            </a:r>
            <a:endParaRPr lang="en-US" sz="2400">
              <a:solidFill>
                <a:schemeClr val="bg1"/>
              </a:solidFill>
              <a:ea typeface="Calibri"/>
              <a:cs typeface="Calibri"/>
            </a:endParaRPr>
          </a:p>
          <a:p>
            <a:r>
              <a:rPr lang="en-US" sz="2400">
                <a:solidFill>
                  <a:schemeClr val="bg1"/>
                </a:solidFill>
                <a:cs typeface="Calibri"/>
              </a:rPr>
              <a:t>Fee structure</a:t>
            </a:r>
            <a:endParaRPr lang="en-US" sz="2400">
              <a:solidFill>
                <a:schemeClr val="bg1"/>
              </a:solidFill>
              <a:ea typeface="Calibri"/>
              <a:cs typeface="Calibri"/>
            </a:endParaRPr>
          </a:p>
          <a:p>
            <a:r>
              <a:rPr lang="en-US" sz="2400">
                <a:solidFill>
                  <a:schemeClr val="bg1"/>
                </a:solidFill>
                <a:cs typeface="Calibri"/>
              </a:rPr>
              <a:t>Updates on remaining tasks and document revisions</a:t>
            </a:r>
            <a:endParaRPr lang="en-US" sz="2400">
              <a:solidFill>
                <a:schemeClr val="bg1"/>
              </a:solidFill>
              <a:ea typeface="Calibri"/>
              <a:cs typeface="Calibri"/>
            </a:endParaRPr>
          </a:p>
          <a:p>
            <a:endParaRPr lang="en-US" sz="2400">
              <a:solidFill>
                <a:schemeClr val="bg1"/>
              </a:solidFill>
              <a:cs typeface="Calibri"/>
            </a:endParaRPr>
          </a:p>
        </p:txBody>
      </p:sp>
    </p:spTree>
    <p:extLst>
      <p:ext uri="{BB962C8B-B14F-4D97-AF65-F5344CB8AC3E}">
        <p14:creationId xmlns:p14="http://schemas.microsoft.com/office/powerpoint/2010/main" val="29848324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653</Words>
  <Application>Microsoft Office PowerPoint</Application>
  <PresentationFormat>On-screen Show (4:3)</PresentationFormat>
  <Paragraphs>100</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Gotham Book</vt:lpstr>
      <vt:lpstr>Gotham Light</vt:lpstr>
      <vt:lpstr>Gotham Medium</vt:lpstr>
      <vt:lpstr>Office Theme</vt:lpstr>
      <vt:lpstr>PowerPoint Presentation</vt:lpstr>
      <vt:lpstr>PowerPoint Presentation</vt:lpstr>
      <vt:lpstr>PowerPoint Presentation</vt:lpstr>
      <vt:lpstr>PowerPoint Presentation</vt:lpstr>
      <vt:lpstr>Tentative Schedule</vt:lpstr>
      <vt:lpstr>Future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Ulven, Andy</dc:creator>
  <cp:lastModifiedBy>Ulven, Andy</cp:lastModifiedBy>
  <cp:revision>6</cp:revision>
  <dcterms:created xsi:type="dcterms:W3CDTF">2023-01-04T14:28:45Z</dcterms:created>
  <dcterms:modified xsi:type="dcterms:W3CDTF">2023-05-19T17:07:04Z</dcterms:modified>
</cp:coreProperties>
</file>